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notesSlides/notesSlide9.xml" ContentType="application/vnd.openxmlformats-officedocument.presentationml.notesSlide+xml"/>
  <Override PartName="/ppt/slides/slide1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Default Extension="wmf" ContentType="image/x-wmf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Slides/notesSlide6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notesSlides/notesSlide10.xml" ContentType="application/vnd.openxmlformats-officedocument.presentationml.notesSlide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Default Extension="gif" ContentType="image/gif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9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598" autoAdjust="0"/>
    <p:restoredTop sz="94590" autoAdjust="0"/>
  </p:normalViewPr>
  <p:slideViewPr>
    <p:cSldViewPr snapToGrid="0" snapToObjects="1">
      <p:cViewPr varScale="1">
        <p:scale>
          <a:sx n="95" d="100"/>
          <a:sy n="95" d="100"/>
        </p:scale>
        <p:origin x="-72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2" y="7448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viewProps" Target="viewProps.xml"/><Relationship Id="rId4" Type="http://schemas.openxmlformats.org/officeDocument/2006/relationships/slide" Target="slides/slide3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44669F-5158-424A-8590-E2A84EA22D8A}" type="datetimeFigureOut">
              <a:rPr lang="en-US" smtClean="0"/>
              <a:t>9/28/12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0E5504-C794-D646-9D57-D140974F81F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C88E5-3AEA-5B4D-9533-852DEC411AF1}" type="slidenum">
              <a:rPr lang="en-US"/>
              <a:pPr/>
              <a:t>1</a:t>
            </a:fld>
            <a:endParaRPr lang="en-US"/>
          </a:p>
        </p:txBody>
      </p:sp>
      <p:sp>
        <p:nvSpPr>
          <p:cNvPr id="19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7AB44-F2E1-D14F-AB08-306C2E9ADD1F}" type="slidenum">
              <a:rPr lang="en-US"/>
              <a:pPr/>
              <a:t>15</a:t>
            </a:fld>
            <a:endParaRPr lang="en-US"/>
          </a:p>
        </p:txBody>
      </p:sp>
      <p:sp>
        <p:nvSpPr>
          <p:cNvPr id="2867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07F89A-3EEC-BB40-9D87-5A4503AD11A8}" type="slidenum">
              <a:rPr lang="en-US"/>
              <a:pPr/>
              <a:t>3</a:t>
            </a:fld>
            <a:endParaRPr lang="en-US"/>
          </a:p>
        </p:txBody>
      </p:sp>
      <p:sp>
        <p:nvSpPr>
          <p:cNvPr id="20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88FDC7-807A-8C43-A10B-B99FA32F30BA}" type="slidenum">
              <a:rPr lang="en-US"/>
              <a:pPr/>
              <a:t>4</a:t>
            </a:fld>
            <a:endParaRPr lang="en-US"/>
          </a:p>
        </p:txBody>
      </p:sp>
      <p:sp>
        <p:nvSpPr>
          <p:cNvPr id="21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1FB8DD-2BD7-EC4C-BD79-FE7A9C056ED0}" type="slidenum">
              <a:rPr lang="en-US"/>
              <a:pPr/>
              <a:t>8</a:t>
            </a:fld>
            <a:endParaRPr lang="en-US"/>
          </a:p>
        </p:txBody>
      </p:sp>
      <p:sp>
        <p:nvSpPr>
          <p:cNvPr id="2253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37403C-DDBE-FB49-A0CA-141982FDAD14}" type="slidenum">
              <a:rPr lang="en-US"/>
              <a:pPr/>
              <a:t>10</a:t>
            </a:fld>
            <a:endParaRPr lang="en-US"/>
          </a:p>
        </p:txBody>
      </p:sp>
      <p:sp>
        <p:nvSpPr>
          <p:cNvPr id="2355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23C7D2-A3F1-6546-9360-4012C7B2320B}" type="slidenum">
              <a:rPr lang="en-US"/>
              <a:pPr/>
              <a:t>11</a:t>
            </a:fld>
            <a:endParaRPr lang="en-US"/>
          </a:p>
        </p:txBody>
      </p:sp>
      <p:sp>
        <p:nvSpPr>
          <p:cNvPr id="2457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E170C-B6D2-664F-841B-A0C3918F597A}" type="slidenum">
              <a:rPr lang="en-US"/>
              <a:pPr/>
              <a:t>12</a:t>
            </a:fld>
            <a:endParaRPr lang="en-US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BC00F9-86C7-594B-A185-25E0E36EFDD9}" type="slidenum">
              <a:rPr lang="en-US"/>
              <a:pPr/>
              <a:t>13</a:t>
            </a:fld>
            <a:endParaRPr lang="en-US"/>
          </a:p>
        </p:txBody>
      </p:sp>
      <p:sp>
        <p:nvSpPr>
          <p:cNvPr id="2662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E32BB0-AEFF-C846-AD45-B0F0C49B71EC}" type="slidenum">
              <a:rPr lang="en-US"/>
              <a:pPr/>
              <a:t>14</a:t>
            </a:fld>
            <a:endParaRPr lang="en-US"/>
          </a:p>
        </p:txBody>
      </p:sp>
      <p:sp>
        <p:nvSpPr>
          <p:cNvPr id="2765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2" charset="0"/>
              <a:ea typeface="ＭＳ Ｐゴシック" pitchFamily="-112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1" charset="-128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1" charset="-128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1" charset="-128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ea typeface="ＭＳ Ｐゴシック" pitchFamily="1" charset="-128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1" charset="-128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1" charset="-128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ea typeface="ＭＳ Ｐゴシック" pitchFamily="1" charset="-128"/>
              </a:endParaRPr>
            </a:p>
          </p:txBody>
        </p:sp>
      </p:grpSp>
      <p:sp>
        <p:nvSpPr>
          <p:cNvPr id="1844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4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164F1D96-1C99-41B7-94EE-C808AEBC2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6044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9225B-FB4F-45DA-8F83-4B5E3003D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1507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26DF2-02C1-43C5-8875-EB70BC736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56295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8DA5E-8B51-4752-8B28-D17843608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43447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9A981F-A700-9C46-8A34-47196AA399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3163" y="457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2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FC6524-B49F-514C-872D-6FAE56FE70F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A4DD1-C011-4D38-ACFC-884CAA10A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50989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D42E8-E52E-4238-B024-81EC3AC631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87511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44BA1-234F-47F5-93F4-F7D913BD72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9560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D66A6-70DE-448D-94E4-0A1EC71AC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7739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71711-F7DB-4312-8839-EECC9C7710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624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3CCEA-ADAC-4BFB-960A-FC271D8E92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2539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41F1C-E419-49F7-866F-D39F744A7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9053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37C016-7608-468C-85A3-0F12E6DD86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535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slideLayout" Target="../slideLayouts/slideLayout14.xml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sz="2400">
              <a:ea typeface="ＭＳ Ｐゴシック" pitchFamily="1" charset="-128"/>
            </a:endParaRP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41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2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ＭＳ Ｐゴシック" pitchFamily="1" charset="-128"/>
              </a:defRPr>
            </a:lvl1pPr>
          </a:lstStyle>
          <a:p>
            <a:pPr>
              <a:defRPr/>
            </a:pPr>
            <a:fld id="{A125E136-AF53-4B40-B6F0-80B043D6AA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40" r:id="rId13"/>
    <p:sldLayoutId id="2147483741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gi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2.w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gi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6600" dirty="0">
                <a:solidFill>
                  <a:schemeClr val="accent2"/>
                </a:solidFill>
                <a:latin typeface="Marker Felt" pitchFamily="-112" charset="0"/>
              </a:rPr>
              <a:t>Email</a:t>
            </a:r>
            <a:endParaRPr lang="en-US" dirty="0">
              <a:latin typeface="Marker Felt" pitchFamily="-112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>
              <a:buFont typeface="Wingdings" pitchFamily="-112" charset="2"/>
              <a:buChar char="n"/>
            </a:pPr>
            <a:r>
              <a:rPr lang="en-US" dirty="0">
                <a:latin typeface="Marker Felt" pitchFamily="-112" charset="0"/>
              </a:rPr>
              <a:t>What is it?</a:t>
            </a:r>
          </a:p>
          <a:p>
            <a:pPr algn="l" eaLnBrk="1" hangingPunct="1">
              <a:buFont typeface="Wingdings" pitchFamily="-112" charset="2"/>
              <a:buChar char="n"/>
            </a:pPr>
            <a:r>
              <a:rPr lang="en-US" dirty="0">
                <a:latin typeface="Marker Felt" pitchFamily="-112" charset="0"/>
              </a:rPr>
              <a:t>How does it work?</a:t>
            </a:r>
          </a:p>
          <a:p>
            <a:pPr algn="l" eaLnBrk="1" hangingPunct="1">
              <a:buFont typeface="Wingdings" pitchFamily="-112" charset="2"/>
              <a:buChar char="n"/>
            </a:pPr>
            <a:r>
              <a:rPr lang="en-US" dirty="0">
                <a:latin typeface="Marker Felt" pitchFamily="-112" charset="0"/>
              </a:rPr>
              <a:t>Learning how to use it.</a:t>
            </a:r>
          </a:p>
          <a:p>
            <a:pPr eaLnBrk="1" hangingPunct="1">
              <a:buFont typeface="Wingdings" pitchFamily="-112" charset="2"/>
              <a:buChar char="n"/>
            </a:pPr>
            <a:endParaRPr lang="en-US" dirty="0">
              <a:latin typeface="Marker Felt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pitchFamily="-112" charset="0"/>
              </a:rPr>
              <a:t>Reading E-mail Messages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7772400" cy="4114800"/>
          </a:xfrm>
        </p:spPr>
        <p:txBody>
          <a:bodyPr/>
          <a:lstStyle/>
          <a:p>
            <a:pPr eaLnBrk="1" hangingPunct="1"/>
            <a:r>
              <a:rPr lang="en-US" dirty="0"/>
              <a:t>When you receive mail you will see it in your </a:t>
            </a:r>
            <a:r>
              <a:rPr lang="en-US" b="1" dirty="0"/>
              <a:t>Inbox.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 To read an email, you click on the </a:t>
            </a:r>
            <a:r>
              <a:rPr lang="en-US" b="1" dirty="0"/>
              <a:t>Subject</a:t>
            </a:r>
            <a:r>
              <a:rPr lang="en-US" dirty="0"/>
              <a:t> line of the message</a:t>
            </a:r>
          </a:p>
        </p:txBody>
      </p:sp>
      <p:pic>
        <p:nvPicPr>
          <p:cNvPr id="32772" name="Picture 32771">
            <a:hlinkClick r:id="" action="ppaction://media"/>
          </p:cNvPr>
          <p:cNvPicPr/>
          <p:nvPr>
            <a:videoFile r:link="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733800" y="2560638"/>
            <a:ext cx="1450975" cy="117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27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327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772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2772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pitchFamily="-112" charset="0"/>
              </a:rPr>
              <a:t> Replying to E-mail Messages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 You can send a reply to email messages that you receive.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  Click on the Reply button to open a new window.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The </a:t>
            </a:r>
            <a:r>
              <a:rPr lang="en-US" sz="2800" b="1" dirty="0"/>
              <a:t>To</a:t>
            </a:r>
            <a:r>
              <a:rPr lang="en-US" sz="2800" dirty="0"/>
              <a:t> and </a:t>
            </a:r>
            <a:r>
              <a:rPr lang="en-US" sz="2800" b="1" dirty="0"/>
              <a:t>Subject</a:t>
            </a:r>
            <a:r>
              <a:rPr lang="en-US" sz="2800" dirty="0"/>
              <a:t> bars will be  automatically filled in with the e-mail address of the  sender and the subject. 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Send email to a group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/>
              <a:t>You can create a set of email addresses in your address book.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This is called a </a:t>
            </a:r>
            <a:r>
              <a:rPr lang="en-US" sz="2400" b="1" dirty="0"/>
              <a:t>group</a:t>
            </a:r>
            <a:r>
              <a:rPr lang="en-US" sz="2400" dirty="0"/>
              <a:t>.</a:t>
            </a:r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Your message will be sent </a:t>
            </a:r>
            <a:r>
              <a:rPr lang="en-US" sz="2400" b="1" dirty="0"/>
              <a:t>to all the people</a:t>
            </a:r>
            <a:r>
              <a:rPr lang="en-US" sz="2400" dirty="0"/>
              <a:t> in the group.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14340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828800" y="2217738"/>
            <a:ext cx="2590800" cy="2476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pitchFamily="-112" charset="0"/>
              </a:rPr>
              <a:t>How E-mail Works on the Internet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828799"/>
            <a:ext cx="5913437" cy="48019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 </a:t>
            </a:r>
            <a:r>
              <a:rPr lang="en-US" sz="2600" dirty="0"/>
              <a:t>An </a:t>
            </a:r>
            <a:r>
              <a:rPr lang="en-US" sz="2600" b="1" dirty="0"/>
              <a:t>Internet</a:t>
            </a:r>
            <a:r>
              <a:rPr lang="en-US" sz="2600" dirty="0"/>
              <a:t> e-mail address looks like this: 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600" b="1" dirty="0" smtClean="0"/>
              <a:t>  	</a:t>
            </a:r>
            <a:r>
              <a:rPr lang="en-US" sz="2600" b="1" dirty="0" err="1" smtClean="0"/>
              <a:t>username</a:t>
            </a:r>
            <a:r>
              <a:rPr lang="en-US" sz="2600" b="1" dirty="0" err="1"/>
              <a:t>@domain</a:t>
            </a:r>
            <a:r>
              <a:rPr lang="en-US" sz="2600" b="1" dirty="0"/>
              <a:t> </a:t>
            </a:r>
            <a:r>
              <a:rPr lang="en-US" sz="2600" b="1" dirty="0" err="1"/>
              <a:t>name.com</a:t>
            </a:r>
            <a:endParaRPr lang="en-US" sz="2600" b="1" dirty="0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2600" b="1" dirty="0"/>
          </a:p>
          <a:p>
            <a:pPr eaLnBrk="1" hangingPunct="1">
              <a:lnSpc>
                <a:spcPct val="90000"/>
              </a:lnSpc>
            </a:pPr>
            <a:r>
              <a:rPr lang="en-US" sz="2600" dirty="0"/>
              <a:t>The </a:t>
            </a:r>
            <a:r>
              <a:rPr lang="en-US" sz="2600" b="1" dirty="0"/>
              <a:t>domain name </a:t>
            </a:r>
            <a:r>
              <a:rPr lang="en-US" sz="2600" dirty="0"/>
              <a:t>is the address of the server where the email is stored</a:t>
            </a:r>
            <a:r>
              <a:rPr lang="en-US" sz="2600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Let’s look at your teacher’s email address: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600" dirty="0" smtClean="0"/>
              <a:t>	</a:t>
            </a:r>
            <a:r>
              <a:rPr lang="en-US" sz="2600" dirty="0" err="1" smtClean="0"/>
              <a:t>allisonneeland@gmail.com</a:t>
            </a:r>
            <a:endParaRPr lang="en-US" sz="2600" dirty="0" smtClean="0"/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Mail Servers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E-mail is sent and received using electronic  "post offices" called </a:t>
            </a:r>
            <a:r>
              <a:rPr lang="en-US" sz="2800" b="1" dirty="0"/>
              <a:t>mail servers.</a:t>
            </a:r>
          </a:p>
          <a:p>
            <a:pPr eaLnBrk="1" hangingPunct="1"/>
            <a:endParaRPr lang="en-US" sz="2800" dirty="0"/>
          </a:p>
        </p:txBody>
      </p:sp>
      <p:pic>
        <p:nvPicPr>
          <p:cNvPr id="16388" name="Picture 7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/>
          <a:srcRect/>
          <a:stretch>
            <a:fillRect/>
          </a:stretch>
        </p:blipFill>
        <p:spPr>
          <a:xfrm rot="5412978">
            <a:off x="4906963" y="2332037"/>
            <a:ext cx="3810000" cy="28035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Arial" pitchFamily="-112" charset="0"/>
              </a:rPr>
              <a:t>Questions</a:t>
            </a:r>
          </a:p>
        </p:txBody>
      </p:sp>
      <p:sp>
        <p:nvSpPr>
          <p:cNvPr id="1741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1981200"/>
            <a:ext cx="5364163" cy="4114800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 typeface="Times New Roman" pitchFamily="-112" charset="0"/>
              <a:buAutoNum type="arabicPeriod"/>
            </a:pPr>
            <a:r>
              <a:rPr lang="en-US" sz="2800" dirty="0"/>
              <a:t>Who is a sender?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-112" charset="0"/>
              <a:buAutoNum type="arabicPeriod"/>
            </a:pPr>
            <a:r>
              <a:rPr lang="en-US" sz="2800" dirty="0"/>
              <a:t>Who is a recipient?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-112" charset="0"/>
              <a:buAutoNum type="arabicPeriod"/>
            </a:pPr>
            <a:r>
              <a:rPr lang="en-US" sz="2800" dirty="0"/>
              <a:t>Where do you write the email address?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-112" charset="0"/>
              <a:buAutoNum type="arabicPeriod"/>
            </a:pPr>
            <a:r>
              <a:rPr lang="en-US" sz="2800" dirty="0"/>
              <a:t>What do you write in the subject bar?</a:t>
            </a:r>
          </a:p>
          <a:p>
            <a:pPr marL="514350" indent="-514350" eaLnBrk="1" hangingPunct="1">
              <a:lnSpc>
                <a:spcPct val="90000"/>
              </a:lnSpc>
              <a:buFont typeface="Times New Roman" pitchFamily="-112" charset="0"/>
              <a:buAutoNum type="arabicPeriod"/>
            </a:pPr>
            <a:r>
              <a:rPr lang="en-US" sz="2800" dirty="0"/>
              <a:t>What email service will we use in our class?</a:t>
            </a:r>
          </a:p>
        </p:txBody>
      </p:sp>
      <p:pic>
        <p:nvPicPr>
          <p:cNvPr id="17412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25600" y="1981200"/>
            <a:ext cx="1517650" cy="175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What is email?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Email means electronic mail.</a:t>
            </a:r>
          </a:p>
          <a:p>
            <a:pPr eaLnBrk="1" hangingPunct="1">
              <a:buFont typeface="Wingdings" pitchFamily="-112" charset="2"/>
              <a:buNone/>
            </a:pPr>
            <a:endParaRPr lang="en-US" sz="2800" dirty="0"/>
          </a:p>
          <a:p>
            <a:pPr eaLnBrk="1" hangingPunct="1"/>
            <a:r>
              <a:rPr lang="en-US" sz="2800" dirty="0"/>
              <a:t>It is mail that you send using the Internet.</a:t>
            </a:r>
          </a:p>
        </p:txBody>
      </p:sp>
      <p:pic>
        <p:nvPicPr>
          <p:cNvPr id="4100" name="Picture 7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39863" y="2057400"/>
            <a:ext cx="3071812" cy="3429000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Some Internet Email Providers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hotmail.com</a:t>
            </a:r>
            <a:endParaRPr lang="en-US" dirty="0"/>
          </a:p>
          <a:p>
            <a:pPr eaLnBrk="1" hangingPunct="1"/>
            <a:r>
              <a:rPr lang="en-US" dirty="0" err="1"/>
              <a:t>yahoo.com</a:t>
            </a:r>
            <a:endParaRPr lang="en-US" dirty="0"/>
          </a:p>
          <a:p>
            <a:pPr eaLnBrk="1" hangingPunct="1"/>
            <a:r>
              <a:rPr lang="en-US" dirty="0" err="1"/>
              <a:t>gmail.com</a:t>
            </a:r>
            <a:endParaRPr lang="en-US" dirty="0"/>
          </a:p>
          <a:p>
            <a:pPr eaLnBrk="1" hangingPunct="1"/>
            <a:r>
              <a:rPr lang="en-US" dirty="0" err="1"/>
              <a:t>aol.com</a:t>
            </a:r>
            <a:endParaRPr lang="en-US" dirty="0"/>
          </a:p>
          <a:p>
            <a:pPr eaLnBrk="1" hangingPunct="1"/>
            <a:r>
              <a:rPr lang="en-US" dirty="0"/>
              <a:t>Many others</a:t>
            </a:r>
          </a:p>
        </p:txBody>
      </p:sp>
      <p:pic>
        <p:nvPicPr>
          <p:cNvPr id="45060" name="Picture 45059">
            <a:hlinkClick r:id="" action="ppaction://media"/>
          </p:cNvPr>
          <p:cNvPicPr/>
          <p:nvPr>
            <a:videoFile r:link="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387975" y="2128838"/>
            <a:ext cx="2128838" cy="229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5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50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0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5060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Why Use Email?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 You can send an email message any time, anywhere.</a:t>
            </a:r>
            <a:endParaRPr lang="en-US" sz="2800" b="1" dirty="0"/>
          </a:p>
          <a:p>
            <a:pPr eaLnBrk="1" hangingPunct="1">
              <a:buFont typeface="Wingdings" pitchFamily="-112" charset="2"/>
              <a:buNone/>
            </a:pPr>
            <a:endParaRPr lang="en-US" sz="2800" b="1" dirty="0"/>
          </a:p>
          <a:p>
            <a:pPr eaLnBrk="1" hangingPunct="1"/>
            <a:r>
              <a:rPr lang="en-US" sz="2800" dirty="0"/>
              <a:t> You can send the same message to several people at the same  time.</a:t>
            </a:r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6284913" y="3651250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6149" name="Picture 8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524000" y="2133600"/>
            <a:ext cx="2819400" cy="281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How to Send an Email Message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Sign in to your email account</a:t>
            </a:r>
          </a:p>
          <a:p>
            <a:pPr eaLnBrk="1" hangingPunct="1"/>
            <a:r>
              <a:rPr lang="en-US" sz="2800" dirty="0"/>
              <a:t>Use your username</a:t>
            </a:r>
          </a:p>
          <a:p>
            <a:pPr eaLnBrk="1" hangingPunct="1"/>
            <a:r>
              <a:rPr lang="en-US" sz="2800" dirty="0"/>
              <a:t>Use your password</a:t>
            </a:r>
          </a:p>
        </p:txBody>
      </p:sp>
      <p:pic>
        <p:nvPicPr>
          <p:cNvPr id="7172" name="Picture 8"/>
          <p:cNvPicPr>
            <a:picLocks noChangeAspect="1" noChangeArrowheads="1"/>
          </p:cNvPicPr>
          <p:nvPr/>
        </p:nvPicPr>
        <p:blipFill>
          <a:blip r:embed="rId2"/>
          <a:srcRect t="19048" b="14285"/>
          <a:stretch>
            <a:fillRect/>
          </a:stretch>
        </p:blipFill>
        <p:spPr bwMode="auto">
          <a:xfrm>
            <a:off x="3505200" y="3733800"/>
            <a:ext cx="5334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You are the sender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When you write an email message you are called the Sender.</a:t>
            </a:r>
          </a:p>
          <a:p>
            <a:pPr eaLnBrk="1" hangingPunct="1"/>
            <a:r>
              <a:rPr lang="en-US" sz="2800" dirty="0"/>
              <a:t>When you want to write a message you click on the Compose Mail button.</a:t>
            </a:r>
          </a:p>
        </p:txBody>
      </p:sp>
      <p:pic>
        <p:nvPicPr>
          <p:cNvPr id="8196" name="Picture 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35563" y="2781300"/>
            <a:ext cx="3398837" cy="224313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The Recipient</a:t>
            </a:r>
          </a:p>
        </p:txBody>
      </p:sp>
      <p:sp>
        <p:nvSpPr>
          <p:cNvPr id="921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The person who receives an email is called the Recipient.</a:t>
            </a:r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You can send email to more than one recipient at a time.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2057400"/>
            <a:ext cx="2971800" cy="227012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Writing an Email Message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73163" y="1981200"/>
            <a:ext cx="2865437" cy="4724400"/>
          </a:xfrm>
        </p:spPr>
        <p:txBody>
          <a:bodyPr/>
          <a:lstStyle/>
          <a:p>
            <a:pPr eaLnBrk="1" hangingPunct="1"/>
            <a:r>
              <a:rPr lang="en-US" sz="2800" b="1" dirty="0"/>
              <a:t>To bar:</a:t>
            </a:r>
            <a:r>
              <a:rPr lang="en-US" sz="2800" dirty="0"/>
              <a:t> write the e-mail addresses of the </a:t>
            </a:r>
            <a:r>
              <a:rPr lang="en-US" sz="2800" b="1" dirty="0"/>
              <a:t>recipients.</a:t>
            </a:r>
          </a:p>
          <a:p>
            <a:pPr eaLnBrk="1" hangingPunct="1">
              <a:buFont typeface="Wingdings" pitchFamily="-112" charset="2"/>
              <a:buNone/>
            </a:pPr>
            <a:endParaRPr lang="en-US" sz="2800" b="1" dirty="0"/>
          </a:p>
          <a:p>
            <a:pPr eaLnBrk="1" hangingPunct="1"/>
            <a:r>
              <a:rPr lang="en-US" sz="2800" b="1" dirty="0"/>
              <a:t>Subject bar:</a:t>
            </a:r>
            <a:r>
              <a:rPr lang="en-US" sz="2800" dirty="0"/>
              <a:t> Type the title or main topic of your email.</a:t>
            </a:r>
            <a:endParaRPr lang="en-US" sz="2800" b="1" dirty="0"/>
          </a:p>
        </p:txBody>
      </p: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3"/>
          <a:srcRect t="18304" b="6696"/>
          <a:stretch>
            <a:fillRect/>
          </a:stretch>
        </p:blipFill>
        <p:spPr bwMode="auto">
          <a:xfrm>
            <a:off x="4079875" y="1981200"/>
            <a:ext cx="4683125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Attachments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b="1" dirty="0"/>
              <a:t>Attachments are  files</a:t>
            </a:r>
            <a:r>
              <a:rPr lang="en-US" sz="2400" dirty="0"/>
              <a:t> that you may be  sending along with your email message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itchFamily="-112" charset="2"/>
              <a:buNone/>
            </a:pPr>
            <a:endParaRPr lang="en-US" sz="2400" dirty="0"/>
          </a:p>
          <a:p>
            <a:pPr eaLnBrk="1" hangingPunct="1">
              <a:lnSpc>
                <a:spcPct val="90000"/>
              </a:lnSpc>
            </a:pPr>
            <a:r>
              <a:rPr lang="en-US" sz="2400" dirty="0"/>
              <a:t>Attachments include Word documents, PowerPoint presentations, photos.</a:t>
            </a:r>
          </a:p>
          <a:p>
            <a:pPr eaLnBrk="1" hangingPunct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11268" name="Picture 5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35563" y="2438400"/>
            <a:ext cx="3703637" cy="31115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 4 PPT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4 PPTs.thmx</Template>
  <TotalTime>8</TotalTime>
  <Words>460</Words>
  <Application>Microsoft Macintosh PowerPoint</Application>
  <PresentationFormat>On-screen Show (4:3)</PresentationFormat>
  <Paragraphs>80</Paragraphs>
  <Slides>15</Slides>
  <Notes>10</Notes>
  <HiddenSlides>0</HiddenSlides>
  <MMClips>2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Theme 4 PPTs</vt:lpstr>
      <vt:lpstr>Email</vt:lpstr>
      <vt:lpstr>What is email?</vt:lpstr>
      <vt:lpstr>Some Internet Email Providers</vt:lpstr>
      <vt:lpstr>Why Use Email?</vt:lpstr>
      <vt:lpstr>How to Send an Email Message</vt:lpstr>
      <vt:lpstr>You are the sender</vt:lpstr>
      <vt:lpstr>The Recipient</vt:lpstr>
      <vt:lpstr>Writing an Email Message</vt:lpstr>
      <vt:lpstr>Attachments</vt:lpstr>
      <vt:lpstr>Reading E-mail Messages</vt:lpstr>
      <vt:lpstr> Replying to E-mail Messages</vt:lpstr>
      <vt:lpstr>Send email to a group</vt:lpstr>
      <vt:lpstr>How E-mail Works on the Internet</vt:lpstr>
      <vt:lpstr>Mail Servers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Mark Neeland</dc:creator>
  <cp:lastModifiedBy>Mark Neeland</cp:lastModifiedBy>
  <cp:revision>2</cp:revision>
  <dcterms:created xsi:type="dcterms:W3CDTF">2012-09-28T11:37:03Z</dcterms:created>
  <dcterms:modified xsi:type="dcterms:W3CDTF">2012-09-28T11:45:22Z</dcterms:modified>
</cp:coreProperties>
</file>