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18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708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viewProps" Target="viewProp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F9BCFD-40B9-4B49-AB4B-8C4BA94DDA0D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FD5F88-7015-44A6-81A7-3FABF463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Formal </a:t>
            </a:r>
            <a:r>
              <a:rPr lang="en-US" dirty="0" err="1" smtClean="0"/>
              <a:t>vs</a:t>
            </a:r>
            <a:r>
              <a:rPr lang="en-US" dirty="0" smtClean="0"/>
              <a:t> Informal E-mail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structure and language in your email communicates a lot to the recipient.  Look at these examples…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7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 with this email?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170771"/>
            <a:ext cx="7543800" cy="3477875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400" dirty="0" smtClean="0">
                <a:solidFill>
                  <a:srgbClr val="292934"/>
                </a:solidFill>
              </a:rPr>
              <a:t>Hi Teacher,</a:t>
            </a:r>
            <a:endParaRPr lang="en-US" sz="4400" dirty="0">
              <a:solidFill>
                <a:srgbClr val="292934"/>
              </a:solidFill>
            </a:endParaRPr>
          </a:p>
          <a:p>
            <a:pPr lvl="0"/>
            <a:r>
              <a:rPr lang="en-US" sz="4400" dirty="0" err="1" smtClean="0">
                <a:solidFill>
                  <a:srgbClr val="292934"/>
                </a:solidFill>
              </a:rPr>
              <a:t>Coud</a:t>
            </a:r>
            <a:r>
              <a:rPr lang="en-US" sz="4400" dirty="0" smtClean="0">
                <a:solidFill>
                  <a:srgbClr val="292934"/>
                </a:solidFill>
              </a:rPr>
              <a:t> u </a:t>
            </a:r>
            <a:r>
              <a:rPr lang="en-US" sz="4400" dirty="0">
                <a:solidFill>
                  <a:srgbClr val="292934"/>
                </a:solidFill>
              </a:rPr>
              <a:t>meet with me </a:t>
            </a:r>
            <a:r>
              <a:rPr lang="en-US" sz="4400" dirty="0" err="1" smtClean="0">
                <a:solidFill>
                  <a:srgbClr val="292934"/>
                </a:solidFill>
              </a:rPr>
              <a:t>tomorow</a:t>
            </a:r>
            <a:r>
              <a:rPr lang="en-US" sz="4400" dirty="0">
                <a:solidFill>
                  <a:srgbClr val="292934"/>
                </a:solidFill>
              </a:rPr>
              <a:t>?  </a:t>
            </a:r>
            <a:r>
              <a:rPr lang="en-US" sz="4400" dirty="0" smtClean="0">
                <a:solidFill>
                  <a:srgbClr val="292934"/>
                </a:solidFill>
              </a:rPr>
              <a:t>I’d </a:t>
            </a:r>
            <a:r>
              <a:rPr lang="en-US" sz="4400" dirty="0">
                <a:solidFill>
                  <a:srgbClr val="292934"/>
                </a:solidFill>
              </a:rPr>
              <a:t>love to talk about our plan for </a:t>
            </a:r>
            <a:r>
              <a:rPr lang="en-US" sz="4400" dirty="0" err="1" smtClean="0">
                <a:solidFill>
                  <a:srgbClr val="292934"/>
                </a:solidFill>
              </a:rPr>
              <a:t>Fiday</a:t>
            </a:r>
            <a:r>
              <a:rPr lang="en-US" sz="4400" dirty="0">
                <a:solidFill>
                  <a:srgbClr val="292934"/>
                </a:solidFill>
              </a:rPr>
              <a:t>. </a:t>
            </a:r>
            <a:r>
              <a:rPr lang="en-US" sz="4400" dirty="0" smtClean="0">
                <a:solidFill>
                  <a:srgbClr val="292934"/>
                </a:solidFill>
              </a:rPr>
              <a:t>Tank </a:t>
            </a:r>
            <a:r>
              <a:rPr lang="en-US" sz="4400" dirty="0">
                <a:solidFill>
                  <a:srgbClr val="292934"/>
                </a:solidFill>
              </a:rPr>
              <a:t>you, </a:t>
            </a:r>
            <a:r>
              <a:rPr lang="en-US" sz="4400" dirty="0" smtClean="0">
                <a:solidFill>
                  <a:srgbClr val="292934"/>
                </a:solidFill>
              </a:rPr>
              <a:t>Maria</a:t>
            </a:r>
            <a:endParaRPr lang="en-US" sz="4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2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 with this email?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170771"/>
            <a:ext cx="7543800" cy="2308324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srgbClr val="292934"/>
                </a:solidFill>
              </a:rPr>
              <a:t>Hey,</a:t>
            </a:r>
            <a:endParaRPr lang="en-US" sz="4800" dirty="0">
              <a:solidFill>
                <a:srgbClr val="292934"/>
              </a:solidFill>
            </a:endParaRPr>
          </a:p>
          <a:p>
            <a:pPr lvl="0"/>
            <a:r>
              <a:rPr lang="en-US" sz="4800" dirty="0" smtClean="0">
                <a:solidFill>
                  <a:srgbClr val="292934"/>
                </a:solidFill>
              </a:rPr>
              <a:t>Do you have job openings?  I want to apply.</a:t>
            </a:r>
            <a:endParaRPr lang="en-US" sz="48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92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write emails to?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Formal situations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Informal situations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0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Greetings</a:t>
            </a:r>
            <a:br>
              <a:rPr lang="en-US" dirty="0" smtClean="0"/>
            </a:br>
            <a:r>
              <a:rPr lang="en-US" dirty="0" smtClean="0"/>
              <a:t>Formal or Informal?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4247080"/>
              </p:ext>
            </p:extLst>
          </p:nvPr>
        </p:nvGraphicFramePr>
        <p:xfrm>
          <a:off x="762000" y="1727582"/>
          <a:ext cx="4315485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5485"/>
              </a:tblGrid>
              <a:tr h="111809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Hey John!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</a:tr>
              <a:tr h="111809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Dear Allison,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</a:tr>
              <a:tr h="111809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Dear </a:t>
                      </a:r>
                      <a:r>
                        <a:rPr lang="en-US" sz="3600" dirty="0" smtClean="0"/>
                        <a:t>Ms</a:t>
                      </a:r>
                      <a:r>
                        <a:rPr lang="en-US" sz="3600" dirty="0" smtClean="0"/>
                        <a:t>. Arandia: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</a:tr>
              <a:tr h="60205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Hi,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7136" y="2971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>
                <a:solidFill>
                  <a:srgbClr val="D2533C"/>
                </a:solidFill>
                <a:ea typeface="+mj-ea"/>
                <a:cs typeface="+mj-cs"/>
              </a:rPr>
              <a:t>Formal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82268" y="4114802"/>
            <a:ext cx="263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 smtClean="0">
                <a:solidFill>
                  <a:srgbClr val="D2533C"/>
                </a:solidFill>
                <a:ea typeface="+mj-ea"/>
                <a:cs typeface="+mj-cs"/>
              </a:rPr>
              <a:t>Very formal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97136" y="1752600"/>
            <a:ext cx="218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 smtClean="0">
                <a:solidFill>
                  <a:srgbClr val="D2533C"/>
                </a:solidFill>
                <a:ea typeface="+mj-ea"/>
                <a:cs typeface="+mj-cs"/>
              </a:rPr>
              <a:t>Informal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73336" y="5181600"/>
            <a:ext cx="22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 smtClean="0">
                <a:solidFill>
                  <a:srgbClr val="D2533C"/>
                </a:solidFill>
                <a:ea typeface="+mj-ea"/>
                <a:cs typeface="+mj-cs"/>
              </a:rPr>
              <a:t>Informal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3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Salutations</a:t>
            </a:r>
            <a:br>
              <a:rPr lang="en-US" dirty="0" smtClean="0"/>
            </a:br>
            <a:r>
              <a:rPr lang="en-US" dirty="0" smtClean="0"/>
              <a:t>Formal or Informal?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82125"/>
              </p:ext>
            </p:extLst>
          </p:nvPr>
        </p:nvGraphicFramePr>
        <p:xfrm>
          <a:off x="762000" y="1600200"/>
          <a:ext cx="4315485" cy="467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5485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See </a:t>
                      </a:r>
                      <a:r>
                        <a:rPr lang="en-US" sz="3600" dirty="0" err="1" smtClean="0"/>
                        <a:t>ya</a:t>
                      </a:r>
                      <a:r>
                        <a:rPr lang="en-US" sz="3600" dirty="0" smtClean="0"/>
                        <a:t>,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Thank</a:t>
                      </a:r>
                      <a:r>
                        <a:rPr lang="en-US" sz="3600" baseline="0" dirty="0" smtClean="0"/>
                        <a:t> you</a:t>
                      </a:r>
                      <a:r>
                        <a:rPr lang="en-US" sz="3600" dirty="0" smtClean="0"/>
                        <a:t>,</a:t>
                      </a: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Sincerely,</a:t>
                      </a:r>
                    </a:p>
                  </a:txBody>
                  <a:tcPr/>
                </a:tc>
              </a:tr>
              <a:tr h="83653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Thanks,</a:t>
                      </a:r>
                      <a:endParaRPr lang="en-US" sz="3600" dirty="0"/>
                    </a:p>
                  </a:txBody>
                  <a:tcPr/>
                </a:tc>
              </a:tr>
              <a:tr h="7636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A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20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Best,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7605" y="2514600"/>
            <a:ext cx="246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>
                <a:solidFill>
                  <a:srgbClr val="D2533C"/>
                </a:solidFill>
                <a:ea typeface="+mj-ea"/>
                <a:cs typeface="+mj-cs"/>
              </a:rPr>
              <a:t>Formal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97605" y="3285893"/>
            <a:ext cx="347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 smtClean="0">
                <a:solidFill>
                  <a:srgbClr val="D2533C"/>
                </a:solidFill>
                <a:ea typeface="+mj-ea"/>
                <a:cs typeface="+mj-cs"/>
              </a:rPr>
              <a:t>Very formal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21405" y="1752599"/>
            <a:ext cx="208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 smtClean="0">
                <a:solidFill>
                  <a:srgbClr val="D2533C"/>
                </a:solidFill>
                <a:ea typeface="+mj-ea"/>
                <a:cs typeface="+mj-cs"/>
              </a:rPr>
              <a:t>Informal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07828" y="4038600"/>
            <a:ext cx="200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 smtClean="0">
                <a:solidFill>
                  <a:srgbClr val="D2533C"/>
                </a:solidFill>
                <a:ea typeface="+mj-ea"/>
                <a:cs typeface="+mj-cs"/>
              </a:rPr>
              <a:t>Informal</a:t>
            </a:r>
            <a:r>
              <a:rPr lang="en-US" sz="4000" spc="-100" dirty="0" smtClean="0">
                <a:solidFill>
                  <a:srgbClr val="D2533C"/>
                </a:solidFill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7828" y="4931691"/>
            <a:ext cx="177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 smtClean="0">
                <a:solidFill>
                  <a:srgbClr val="D2533C"/>
                </a:solidFill>
                <a:ea typeface="+mj-ea"/>
                <a:cs typeface="+mj-cs"/>
              </a:rPr>
              <a:t>Informal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032917" y="5715000"/>
            <a:ext cx="268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 smtClean="0">
                <a:solidFill>
                  <a:srgbClr val="D2533C"/>
                </a:solidFill>
                <a:ea typeface="+mj-ea"/>
                <a:cs typeface="+mj-cs"/>
              </a:rPr>
              <a:t>A little formal</a:t>
            </a:r>
            <a:r>
              <a:rPr lang="en-US" sz="4000" spc="-100" dirty="0" smtClean="0">
                <a:solidFill>
                  <a:srgbClr val="D2533C"/>
                </a:solidFill>
                <a:ea typeface="+mj-ea"/>
                <a:cs typeface="+mj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this a formal or informal email?</a:t>
            </a:r>
            <a:br>
              <a:rPr lang="en-US" dirty="0" smtClean="0"/>
            </a:br>
            <a:r>
              <a:rPr lang="en-US" dirty="0" smtClean="0"/>
              <a:t>(Explain your response)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3505201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Hey,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Could you meet with me tomorrow?  I’d love to talk about our plan for Friday.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Thanks, </a:t>
            </a:r>
          </a:p>
          <a:p>
            <a:pPr marL="0" indent="0">
              <a:buNone/>
            </a:pPr>
            <a:r>
              <a:rPr lang="en-US" dirty="0" smtClean="0"/>
              <a:t>-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2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a formal or informal email?</a:t>
            </a:r>
            <a:br>
              <a:rPr lang="en-US" dirty="0" smtClean="0"/>
            </a:br>
            <a:r>
              <a:rPr lang="en-US" dirty="0" smtClean="0"/>
              <a:t>(Explain your response)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696200" cy="2057400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Hey Maria, Could you meet with me tomorrow?  I’d love to talk about our plan for Friday.           Thanks, - A</a:t>
            </a:r>
          </a:p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5334000" y="30480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85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this a formal or informal email?</a:t>
            </a:r>
            <a:br>
              <a:rPr lang="en-US" dirty="0" smtClean="0"/>
            </a:br>
            <a:r>
              <a:rPr lang="en-US" dirty="0" smtClean="0"/>
              <a:t>(Explain your response)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4986"/>
            <a:ext cx="8229600" cy="152400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Could u meet with me tomorrow?  I’d        to talk about our plan for Friday.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5715000" y="2502317"/>
            <a:ext cx="304800" cy="299357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33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this a formal or informal email?</a:t>
            </a:r>
            <a:br>
              <a:rPr lang="en-US" dirty="0" smtClean="0"/>
            </a:br>
            <a:r>
              <a:rPr lang="en-US" dirty="0" smtClean="0"/>
              <a:t>(Explain your response)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350520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Dear Allison,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Could you meet with me tomorrow?  I’d love to talk about our plan for Friday.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you, </a:t>
            </a:r>
          </a:p>
          <a:p>
            <a:pPr marL="0" indent="0">
              <a:buNone/>
            </a:pPr>
            <a:r>
              <a:rPr lang="en-US" dirty="0" smtClean="0"/>
              <a:t>Maria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61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 formal email…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447800"/>
            <a:ext cx="3048000" cy="4330021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Starts with a formal greeting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Leaves space between the parts of your email.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Uses correct grammar, spelling and punctuation.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Ends with a formal salutation and your name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828800"/>
            <a:ext cx="5181600" cy="38862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Dear Allison,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Could you meet with me tomorrow?  I’d love to talk about our plan for Friday.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Thank you,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Maria Smith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31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179</TotalTime>
  <Words>343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Couture</vt:lpstr>
      <vt:lpstr>Clarity</vt:lpstr>
      <vt:lpstr>Formal vs Informal E-mail</vt:lpstr>
      <vt:lpstr>Who do you write emails to?</vt:lpstr>
      <vt:lpstr>Greetings Formal or Informal?</vt:lpstr>
      <vt:lpstr>Salutations Formal or Informal?</vt:lpstr>
      <vt:lpstr>Is this a formal or informal email? (Explain your response)</vt:lpstr>
      <vt:lpstr>Is this a formal or informal email? (Explain your response)</vt:lpstr>
      <vt:lpstr>Is this a formal or informal email? (Explain your response)</vt:lpstr>
      <vt:lpstr>Is this a formal or informal email? (Explain your response)</vt:lpstr>
      <vt:lpstr>A formal email…</vt:lpstr>
      <vt:lpstr>What’s the problem with this email?</vt:lpstr>
      <vt:lpstr>What’s the problem with this email?</vt:lpstr>
    </vt:vector>
  </TitlesOfParts>
  <Company>Carlos Rosario International PCS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vs Informal E-mail</dc:title>
  <dc:creator>Allison Neeland</dc:creator>
  <cp:lastModifiedBy>Mark Neeland</cp:lastModifiedBy>
  <cp:revision>11</cp:revision>
  <dcterms:created xsi:type="dcterms:W3CDTF">2012-10-05T11:57:48Z</dcterms:created>
  <dcterms:modified xsi:type="dcterms:W3CDTF">2012-10-05T11:58:24Z</dcterms:modified>
</cp:coreProperties>
</file>